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14" r:id="rId3"/>
    <p:sldId id="257" r:id="rId4"/>
    <p:sldId id="31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1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3" r:id="rId61"/>
    <p:sldId id="31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88" autoAdjust="0"/>
    <p:restoredTop sz="99818" autoAdjust="0"/>
  </p:normalViewPr>
  <p:slideViewPr>
    <p:cSldViewPr snapToGrid="0" snapToObjects="1">
      <p:cViewPr>
        <p:scale>
          <a:sx n="160" d="100"/>
          <a:sy n="160" d="100"/>
        </p:scale>
        <p:origin x="3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E5991-6F65-E443-BB99-F6D1361C2B9E}" type="datetimeFigureOut">
              <a:rPr lang="en-US" smtClean="0"/>
              <a:t>4/10/21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8AB93-256B-614B-8F36-EA280142C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5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000E-659C-F94C-A7F3-1E0603A11707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4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6D35-AD7E-7C4B-8D72-1FC9469C40F2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28F87-4AD5-2C45-B4A7-28532CC24480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414B-2768-3C42-8549-9A40EC4A84DD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DF7A-DE5F-9F42-8D7D-49D6200CCA35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E4781-DBC8-5740-A71D-C5331172D30D}" type="datetime1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0C45-F29B-864F-98CC-EF8F0CA95C96}" type="datetime1">
              <a:rPr lang="en-US" smtClean="0"/>
              <a:t>4/10/21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6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3DA5-E4DD-E44E-92FF-4CDA8161ABAB}" type="datetime1">
              <a:rPr lang="en-US" smtClean="0"/>
              <a:t>4/10/21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89BB-B09D-E247-8A10-9231A0E59F7B}" type="datetime1">
              <a:rPr lang="en-US" smtClean="0"/>
              <a:t>4/10/21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EFA-F4E0-8947-AD4A-A2E09DCBA820}" type="datetime1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7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1856-4D94-BE4F-B95C-F16C38D198E0}" type="datetime1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5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8DB9-2ACA-2A43-BDB2-4DFC17790181}" type="datetime1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8" y="266968"/>
            <a:ext cx="49276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52" y="1614009"/>
            <a:ext cx="7708900" cy="113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8" y="2981373"/>
            <a:ext cx="7313854" cy="33749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869519-6317-5848-B13E-7FB3EBD4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19C68-D44D-7245-BEC3-957C7536BE7B}"/>
              </a:ext>
            </a:extLst>
          </p:cNvPr>
          <p:cNvSpPr txBox="1"/>
          <p:nvPr/>
        </p:nvSpPr>
        <p:spPr>
          <a:xfrm>
            <a:off x="1837918" y="857874"/>
            <a:ext cx="603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Chapter 3 we were given the extent of reaction,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Chapter 17 we determine the equilibrium extent of reaction.</a:t>
            </a:r>
          </a:p>
        </p:txBody>
      </p:sp>
    </p:spTree>
    <p:extLst>
      <p:ext uri="{BB962C8B-B14F-4D97-AF65-F5344CB8AC3E}">
        <p14:creationId xmlns:p14="http://schemas.microsoft.com/office/powerpoint/2010/main" val="165125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32"/>
            <a:ext cx="9144000" cy="776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933"/>
            <a:ext cx="9144000" cy="48537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73333-E6E6-A341-AAE1-A7E35B40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1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1" y="266145"/>
            <a:ext cx="5092700" cy="44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14" y="944525"/>
            <a:ext cx="25527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1618973"/>
            <a:ext cx="6375400" cy="673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D13BF-D0F0-FD47-9F5E-66BF56B3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-10758"/>
            <a:ext cx="824208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FA826-7380-4540-8C62-6593CC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4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400" cy="323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474"/>
            <a:ext cx="9144000" cy="30678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268328-DEC5-A041-8F1D-5BE46FBD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8" y="278845"/>
            <a:ext cx="60960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71" y="1272608"/>
            <a:ext cx="7381433" cy="507648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919296"/>
              </p:ext>
            </p:extLst>
          </p:nvPr>
        </p:nvGraphicFramePr>
        <p:xfrm>
          <a:off x="6440488" y="206375"/>
          <a:ext cx="2679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5" imgW="2679700" imgH="1181100" progId="Equation.3">
                  <p:embed/>
                </p:oleObj>
              </mc:Choice>
              <mc:Fallback>
                <p:oleObj name="Equation" r:id="rId5" imgW="26797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0488" y="206375"/>
                        <a:ext cx="26797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43BAB-3F5F-5541-871B-B5C71EC4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7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4268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B78CC-8F75-6240-8AE7-262E7F58E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91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09" y="169357"/>
            <a:ext cx="48133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401"/>
            <a:ext cx="9144000" cy="1210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5900"/>
            <a:ext cx="9144000" cy="132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4627689"/>
            <a:ext cx="8140700" cy="1193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26535-D0AA-C448-B493-81D6D725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4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935"/>
            <a:ext cx="9144000" cy="119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33" y="4400242"/>
            <a:ext cx="6631700" cy="220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80" y="3515860"/>
            <a:ext cx="4220585" cy="884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020" y="3778768"/>
            <a:ext cx="270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heat of reaction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8681" y="252400"/>
            <a:ext cx="270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heat of reaction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6177"/>
            <a:ext cx="9144000" cy="1692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1FB4B8-FDF0-6048-8768-B5DEF9C6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84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2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2162" y="6290726"/>
            <a:ext cx="54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-7.5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C3215-69BD-5C4A-9DFE-FCEBD1DD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6" y="109622"/>
            <a:ext cx="7225430" cy="3886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52" y="4017926"/>
            <a:ext cx="7479960" cy="27413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65BE6-F11E-794B-99A1-78CD00FD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9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710" y="917519"/>
            <a:ext cx="672491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constant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How fast will the reaction proceed?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Activation Energy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reaction.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Arrhenius (1890’s) (Forced global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warming predicted 1896)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Eyring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Polanyi, Evans Rate Theory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in a gas tank does not explode due to kinetic limitations.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is reactive but kinetically stable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equilibrium constant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Is the reaction possible?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Endergonic, Exergonic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Endothermic, Exothermic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What are the equilibrium concentrations?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Gibbs free energy change in the reaction.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in an engine can ideally produce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46.4 MJ/kg at equilibrium (Li-ion battery 0.46 MJ/kg)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(engine ~50% efficiency vs. motor ~100% efficiency).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is not thermodynamically stable.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865339"/>
              </p:ext>
            </p:extLst>
          </p:nvPr>
        </p:nvGraphicFramePr>
        <p:xfrm>
          <a:off x="5178425" y="860021"/>
          <a:ext cx="34417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3441700" imgH="1625600" progId="Equation.3">
                  <p:embed/>
                </p:oleObj>
              </mc:Choice>
              <mc:Fallback>
                <p:oleObj name="Equation" r:id="rId3" imgW="3441700" imgH="162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8425" y="860021"/>
                        <a:ext cx="3441700" cy="162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5534" y="394154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Constant vs. Equilibrium Constant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A76A22-BB37-A84E-97A5-A673C4AD912B}"/>
              </a:ext>
            </a:extLst>
          </p:cNvPr>
          <p:cNvGrpSpPr/>
          <p:nvPr/>
        </p:nvGrpSpPr>
        <p:grpSpPr>
          <a:xfrm>
            <a:off x="6130242" y="3461728"/>
            <a:ext cx="1939409" cy="1587500"/>
            <a:chOff x="6130242" y="3715731"/>
            <a:chExt cx="1939409" cy="158750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9870975"/>
                </p:ext>
              </p:extLst>
            </p:nvPr>
          </p:nvGraphicFramePr>
          <p:xfrm>
            <a:off x="6164651" y="3715731"/>
            <a:ext cx="1905000" cy="158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8" name="Equation" r:id="rId5" imgW="1905000" imgH="1587500" progId="Equation.3">
                    <p:embed/>
                  </p:oleObj>
                </mc:Choice>
                <mc:Fallback>
                  <p:oleObj name="Equation" r:id="rId5" imgW="1905000" imgH="158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64651" y="3715731"/>
                          <a:ext cx="1905000" cy="158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CAFFC0-F896-DA42-84AF-4244D44003C7}"/>
                </a:ext>
              </a:extLst>
            </p:cNvPr>
            <p:cNvSpPr/>
            <p:nvPr/>
          </p:nvSpPr>
          <p:spPr>
            <a:xfrm>
              <a:off x="6181872" y="4509674"/>
              <a:ext cx="197057" cy="249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4C9B2F-864C-3C4C-8C8F-C4539AA3308A}"/>
                </a:ext>
              </a:extLst>
            </p:cNvPr>
            <p:cNvSpPr txBox="1"/>
            <p:nvPr/>
          </p:nvSpPr>
          <p:spPr>
            <a:xfrm flipH="1">
              <a:off x="6130242" y="4506746"/>
              <a:ext cx="4093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9332FF-074E-B444-BACE-0169C188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84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3" y="187311"/>
            <a:ext cx="63754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970"/>
            <a:ext cx="9144000" cy="1365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8551"/>
            <a:ext cx="9144000" cy="2665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6854" y="11526"/>
            <a:ext cx="2717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all species same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size and all gas or liq.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03E46C-E078-1C4D-9C04-75739FB4413F}"/>
              </a:ext>
            </a:extLst>
          </p:cNvPr>
          <p:cNvGrpSpPr/>
          <p:nvPr/>
        </p:nvGrpSpPr>
        <p:grpSpPr>
          <a:xfrm>
            <a:off x="3849043" y="2210859"/>
            <a:ext cx="2103024" cy="745207"/>
            <a:chOff x="647700" y="4780089"/>
            <a:chExt cx="3373968" cy="11955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31518E-090A-3D47-819F-3ED6911C3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030" r="17473"/>
            <a:stretch/>
          </p:blipFill>
          <p:spPr>
            <a:xfrm>
              <a:off x="1701800" y="4781855"/>
              <a:ext cx="2319868" cy="1193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64F4BF-1CF2-B64F-9398-F4C52709A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7052"/>
            <a:stretch/>
          </p:blipFill>
          <p:spPr>
            <a:xfrm>
              <a:off x="647700" y="4780089"/>
              <a:ext cx="1054100" cy="119380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945A6-4129-944B-844C-9BB29AD8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85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67"/>
            <a:ext cx="9144000" cy="3890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4762635"/>
            <a:ext cx="1498600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519" y="506081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17.4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3D9F3-4777-4548-BE9C-D69F50CB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0C8BF-F588-8D4A-94D5-B5CE082EC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72" y="339042"/>
            <a:ext cx="2479311" cy="3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892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2C4E4-FFCE-BB42-8F6D-7CCA196A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7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4" y="198701"/>
            <a:ext cx="60452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187665"/>
            <a:ext cx="6502400" cy="424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0573"/>
            <a:ext cx="9144000" cy="5412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67D88C-F437-D446-8525-B17B57E6A30A}"/>
              </a:ext>
            </a:extLst>
          </p:cNvPr>
          <p:cNvGrpSpPr/>
          <p:nvPr/>
        </p:nvGrpSpPr>
        <p:grpSpPr>
          <a:xfrm>
            <a:off x="4890737" y="682451"/>
            <a:ext cx="1532467" cy="491363"/>
            <a:chOff x="2667000" y="1253067"/>
            <a:chExt cx="2667000" cy="8551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A6D6C8-1F13-924A-8CBD-809756D77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166" t="27986" r="58704" b="9380"/>
            <a:stretch/>
          </p:blipFill>
          <p:spPr>
            <a:xfrm>
              <a:off x="2667000" y="1253067"/>
              <a:ext cx="1109133" cy="8551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D9381D-9FE3-4A4B-9D05-D316CE109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222" t="27986" r="25741" b="9380"/>
            <a:stretch/>
          </p:blipFill>
          <p:spPr>
            <a:xfrm>
              <a:off x="3776133" y="1253067"/>
              <a:ext cx="1557867" cy="85513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A1EEDF-A77D-6B40-B077-E1551ECF8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41" r="46389" b="83176"/>
          <a:stretch/>
        </p:blipFill>
        <p:spPr>
          <a:xfrm>
            <a:off x="2000606" y="790455"/>
            <a:ext cx="2777067" cy="22969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44BA36-6C6F-C040-896B-EFB4699D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43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8" y="237242"/>
            <a:ext cx="5981700" cy="54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503"/>
            <a:ext cx="9144000" cy="375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1152"/>
            <a:ext cx="9144000" cy="21065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97C81-4ABA-2245-8BCD-675FC8AE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70795-3915-DB4C-AAC9-67E1DBC7C79E}"/>
              </a:ext>
            </a:extLst>
          </p:cNvPr>
          <p:cNvSpPr txBox="1"/>
          <p:nvPr/>
        </p:nvSpPr>
        <p:spPr>
          <a:xfrm>
            <a:off x="404735" y="1917993"/>
            <a:ext cx="25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Reactions &amp;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Reactions</a:t>
            </a:r>
          </a:p>
        </p:txBody>
      </p:sp>
    </p:spTree>
    <p:extLst>
      <p:ext uri="{BB962C8B-B14F-4D97-AF65-F5344CB8AC3E}">
        <p14:creationId xmlns:p14="http://schemas.microsoft.com/office/powerpoint/2010/main" val="203607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452"/>
            <a:ext cx="9144000" cy="5534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4EDC2-E0B9-AD42-AD78-48909E5E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14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41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4158" y="2859076"/>
            <a:ext cx="196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17.6 excel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A22C1-5D55-274D-8188-58DED9D3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96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81"/>
            <a:ext cx="9144000" cy="919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34"/>
            <a:ext cx="9144000" cy="21684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02973-7C6A-F644-B61A-D3053AA8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4171"/>
            <a:ext cx="9144000" cy="111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662" y="1661898"/>
            <a:ext cx="2171905" cy="3869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82605-D97C-9A4F-A3F7-2609F1F8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6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57" y="0"/>
            <a:ext cx="6875106" cy="2720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503" y="2582901"/>
            <a:ext cx="6877843" cy="4357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1636" y="2125512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baseline="30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404" y="235604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baseline="30000" dirty="0"/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96D6C-481F-0D40-B7A1-A74DED76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0066D-9470-E744-8723-8469311D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127"/>
            <a:ext cx="9144000" cy="61877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B9775-EB27-114C-9983-0C29E142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89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91B73-4F05-4A4B-ADC0-6CD726BD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3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7" y="224101"/>
            <a:ext cx="59309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685"/>
            <a:ext cx="9144000" cy="939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99" y="1368320"/>
            <a:ext cx="7479962" cy="5294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2AAC6-FA09-154B-B4E8-08CF92ACC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96" b="-1"/>
          <a:stretch/>
        </p:blipFill>
        <p:spPr>
          <a:xfrm>
            <a:off x="5873899" y="643201"/>
            <a:ext cx="2140548" cy="3135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6E1B-F480-9C49-96E3-9146A63C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88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50"/>
            <a:ext cx="9144000" cy="24069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A9657-12DA-7843-8C4F-270A688E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3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99"/>
            <a:ext cx="9144000" cy="2277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126"/>
            <a:ext cx="9144000" cy="2159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F7781-5DDA-FB4B-B5F2-35FBC458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B272D-41E2-F847-BBD3-C0555703C20E}"/>
              </a:ext>
            </a:extLst>
          </p:cNvPr>
          <p:cNvSpPr txBox="1"/>
          <p:nvPr/>
        </p:nvSpPr>
        <p:spPr>
          <a:xfrm>
            <a:off x="3882452" y="4789357"/>
            <a:ext cx="2660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 = Pulls product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Pumping = Create reactant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does both</a:t>
            </a:r>
          </a:p>
        </p:txBody>
      </p:sp>
    </p:spTree>
    <p:extLst>
      <p:ext uri="{BB962C8B-B14F-4D97-AF65-F5344CB8AC3E}">
        <p14:creationId xmlns:p14="http://schemas.microsoft.com/office/powerpoint/2010/main" val="345410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1" y="307748"/>
            <a:ext cx="4838700" cy="330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303BF-D66F-DE40-B233-C70E7D68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63E6D-EC7D-DC49-8F09-E153C099C0D6}"/>
              </a:ext>
            </a:extLst>
          </p:cNvPr>
          <p:cNvSpPr txBox="1"/>
          <p:nvPr/>
        </p:nvSpPr>
        <p:spPr>
          <a:xfrm>
            <a:off x="1326630" y="1206708"/>
            <a:ext cx="688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reactors can be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limited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(all reactants react when they get to the reaction site so the rate is controlled by diffusion and convection)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limited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transport doesn’t matter since when the reactants get to the reaction site only a fraction of them react.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BB319-B3F9-E942-9723-949C9887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9" y="2735468"/>
            <a:ext cx="2722437" cy="15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D719A-3417-5146-87BE-A394C1C4E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28" y="2692541"/>
            <a:ext cx="2283176" cy="3378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683E0-1999-F246-9147-7B0F9BFF8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04" y="2469629"/>
            <a:ext cx="3522868" cy="36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8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51" y="492395"/>
            <a:ext cx="5188789" cy="742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1" y="307748"/>
            <a:ext cx="4838700" cy="330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303BF-D66F-DE40-B233-C70E7D68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63E6D-EC7D-DC49-8F09-E153C099C0D6}"/>
              </a:ext>
            </a:extLst>
          </p:cNvPr>
          <p:cNvSpPr txBox="1"/>
          <p:nvPr/>
        </p:nvSpPr>
        <p:spPr>
          <a:xfrm>
            <a:off x="5568846" y="134911"/>
            <a:ext cx="171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Reactors can be </a:t>
            </a:r>
          </a:p>
        </p:txBody>
      </p:sp>
    </p:spTree>
    <p:extLst>
      <p:ext uri="{BB962C8B-B14F-4D97-AF65-F5344CB8AC3E}">
        <p14:creationId xmlns:p14="http://schemas.microsoft.com/office/powerpoint/2010/main" val="2508134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87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48" y="680282"/>
            <a:ext cx="255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From Chapter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7B544-DBF0-FC41-8BD8-DE8647FB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28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68"/>
            <a:ext cx="9144000" cy="1974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341"/>
            <a:ext cx="9144000" cy="4039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248" y="2800564"/>
            <a:ext cx="2171905" cy="3869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C579E-CDFD-D94C-92A6-6CD34644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8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467"/>
            <a:ext cx="86211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376" y="1642307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Kcalc.xls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E8B5F-A671-C04F-BF1A-9024FB9F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88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77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729"/>
            <a:ext cx="9144000" cy="533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90" y="3015516"/>
            <a:ext cx="7644176" cy="39085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6FF57-CD24-4748-978E-EE7908F3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8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33"/>
            <a:ext cx="9144000" cy="1677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2011"/>
            <a:ext cx="9144000" cy="8897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910AC-7307-EB43-940C-C5B9AAE8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1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04" y="242055"/>
            <a:ext cx="50038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700"/>
            <a:ext cx="9144000" cy="30136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8A90F-86E5-D94C-B456-17417CA1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16F37-A60D-EF48-8784-0CE55217B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13" y="1446549"/>
            <a:ext cx="2821333" cy="380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4FCE1-7697-284A-B47D-F089DEA5A417}"/>
              </a:ext>
            </a:extLst>
          </p:cNvPr>
          <p:cNvSpPr txBox="1"/>
          <p:nvPr/>
        </p:nvSpPr>
        <p:spPr>
          <a:xfrm flipH="1">
            <a:off x="2586551" y="1456035"/>
            <a:ext cx="168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the reaction stoichiometry</a:t>
            </a:r>
          </a:p>
        </p:txBody>
      </p:sp>
    </p:spTree>
    <p:extLst>
      <p:ext uri="{BB962C8B-B14F-4D97-AF65-F5344CB8AC3E}">
        <p14:creationId xmlns:p14="http://schemas.microsoft.com/office/powerpoint/2010/main" val="3973404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3" y="182057"/>
            <a:ext cx="50165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514" y="4059156"/>
            <a:ext cx="4655476" cy="907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6D03D-B5E9-5E48-B714-EB62A9E1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43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5"/>
            <a:ext cx="9144000" cy="230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354"/>
            <a:ext cx="9144000" cy="3744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6350000"/>
            <a:ext cx="74803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BCC95-208E-724F-91B8-DFD3EAC30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878" y="1315258"/>
            <a:ext cx="979842" cy="8949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2974-5876-6744-BEC4-2CB632D5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98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5370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97FC0-CE3B-D04B-9FF0-2E580D17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27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678"/>
            <a:ext cx="9144000" cy="1568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4E8C9-2E12-9446-B4DF-CE9DE53C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2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90" y="218847"/>
            <a:ext cx="4762500" cy="49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593"/>
            <a:ext cx="9144000" cy="1088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4028"/>
            <a:ext cx="9144000" cy="121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9" y="3290699"/>
            <a:ext cx="8186432" cy="2036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09" y="5317497"/>
            <a:ext cx="7972603" cy="154050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02A48-C725-FD44-AC74-9C8C7DCE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2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794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2266E-F3EE-1D41-9DC0-B685F34A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4560E-5411-DD45-8E29-BD483ECD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4" y="4529924"/>
            <a:ext cx="1953094" cy="309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224DE-3771-044C-A4EE-908723962560}"/>
              </a:ext>
            </a:extLst>
          </p:cNvPr>
          <p:cNvSpPr txBox="1"/>
          <p:nvPr/>
        </p:nvSpPr>
        <p:spPr>
          <a:xfrm>
            <a:off x="6225265" y="1630017"/>
            <a:ext cx="260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the final pressure, you can calculate K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97907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7" y="202204"/>
            <a:ext cx="5994400" cy="41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781"/>
            <a:ext cx="9144000" cy="534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246"/>
            <a:ext cx="9144000" cy="56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0833" t="28533" b="12688"/>
          <a:stretch/>
        </p:blipFill>
        <p:spPr>
          <a:xfrm>
            <a:off x="2827867" y="2003025"/>
            <a:ext cx="6324600" cy="291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2870" t="27657"/>
          <a:stretch/>
        </p:blipFill>
        <p:spPr>
          <a:xfrm>
            <a:off x="2091266" y="2513834"/>
            <a:ext cx="7052733" cy="409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23103"/>
            <a:ext cx="9144000" cy="86481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F331EA-B524-724E-965F-8881D278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9333" y="6373284"/>
            <a:ext cx="2133600" cy="365125"/>
          </a:xfrm>
        </p:spPr>
        <p:txBody>
          <a:bodyPr/>
          <a:lstStyle/>
          <a:p>
            <a:fld id="{10FC9FC7-D6D0-1A4F-B974-BCE4EDD06755}" type="slidenum">
              <a:rPr lang="en-US" smtClean="0"/>
              <a:t>47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D6EC5-3D6A-7547-AA62-F68E20D8E07E}"/>
              </a:ext>
            </a:extLst>
          </p:cNvPr>
          <p:cNvSpPr txBox="1"/>
          <p:nvPr/>
        </p:nvSpPr>
        <p:spPr>
          <a:xfrm>
            <a:off x="381001" y="143872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[A]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42034-1BB9-AF40-967B-C8C1F2EF2F00}"/>
              </a:ext>
            </a:extLst>
          </p:cNvPr>
          <p:cNvSpPr txBox="1"/>
          <p:nvPr/>
        </p:nvSpPr>
        <p:spPr>
          <a:xfrm>
            <a:off x="1854201" y="4197189"/>
            <a:ext cx="6019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-This is for an elementary reaction where the reaction proceeds by random collision of species.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-There are no special complexes required for the reaction to proceed.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-No ionic or steric effects, no reaction complex.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 elementary reaction model relies on the ideal gas law.</a:t>
            </a:r>
          </a:p>
        </p:txBody>
      </p:sp>
    </p:spTree>
    <p:extLst>
      <p:ext uri="{BB962C8B-B14F-4D97-AF65-F5344CB8AC3E}">
        <p14:creationId xmlns:p14="http://schemas.microsoft.com/office/powerpoint/2010/main" val="164604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4" y="147460"/>
            <a:ext cx="3416300" cy="43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159"/>
            <a:ext cx="9144000" cy="1659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131E4-9BC3-784A-B598-CF763DB2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88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25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F984-7451-5543-B6BC-6EF2192F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2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864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BA0E2-5862-5C49-BD99-794C7100A5DB}"/>
              </a:ext>
            </a:extLst>
          </p:cNvPr>
          <p:cNvSpPr txBox="1"/>
          <p:nvPr/>
        </p:nvSpPr>
        <p:spPr>
          <a:xfrm>
            <a:off x="6951133" y="22860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units of (bar)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2D80F-14E2-B046-A8BE-846A4CD68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25" y="826532"/>
            <a:ext cx="1471083" cy="256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D7074-B1E1-904B-9826-B3DAD6254AC0}"/>
              </a:ext>
            </a:extLst>
          </p:cNvPr>
          <p:cNvSpPr txBox="1"/>
          <p:nvPr/>
        </p:nvSpPr>
        <p:spPr>
          <a:xfrm>
            <a:off x="6998861" y="1082591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 is 2 CO: 1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73130-284C-8745-B421-C1514F753F0A}"/>
              </a:ext>
            </a:extLst>
          </p:cNvPr>
          <p:cNvSpPr txBox="1"/>
          <p:nvPr/>
        </p:nvSpPr>
        <p:spPr>
          <a:xfrm>
            <a:off x="7024069" y="1451923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x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0.5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A7C18-4AC5-AA48-B17E-2AE5B6E3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6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68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C58C0-FED1-614C-9557-7E3B0DFE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98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29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12" y="2329241"/>
            <a:ext cx="7216478" cy="45287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40DDF-22D1-FE42-9B33-63C2D228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2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92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E408C-23E8-9F4E-B1BF-5DD0A3AFB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31"/>
          <a:stretch/>
        </p:blipFill>
        <p:spPr>
          <a:xfrm>
            <a:off x="3740150" y="1612900"/>
            <a:ext cx="25781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7FB359-1B65-354C-9504-CBC465B70141}"/>
              </a:ext>
            </a:extLst>
          </p:cNvPr>
          <p:cNvSpPr txBox="1"/>
          <p:nvPr/>
        </p:nvSpPr>
        <p:spPr>
          <a:xfrm>
            <a:off x="5626100" y="2547719"/>
            <a:ext cx="2700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molar for pure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1;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2824-1EDF-AB4B-A83C-DA20D006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4FC53-2FBD-9940-8663-21FD67CEB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89" y="1535641"/>
            <a:ext cx="2360871" cy="5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05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5" y="125563"/>
            <a:ext cx="50038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3"/>
            <a:ext cx="9144000" cy="5357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8" y="5914454"/>
            <a:ext cx="7269221" cy="3099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641A6-3D8C-B94D-8275-4EFAFFB7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96B16-EAF8-F340-807C-E433E68C7C55}"/>
              </a:ext>
            </a:extLst>
          </p:cNvPr>
          <p:cNvSpPr txBox="1"/>
          <p:nvPr/>
        </p:nvSpPr>
        <p:spPr>
          <a:xfrm>
            <a:off x="5419582" y="188031"/>
            <a:ext cx="372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requires Chapter 15 p. 587-601</a:t>
            </a:r>
          </a:p>
        </p:txBody>
      </p:sp>
    </p:spTree>
    <p:extLst>
      <p:ext uri="{BB962C8B-B14F-4D97-AF65-F5344CB8AC3E}">
        <p14:creationId xmlns:p14="http://schemas.microsoft.com/office/powerpoint/2010/main" val="4265248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963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4BF7A-9361-4D4F-A5DB-C93F9E62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2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83"/>
            <a:ext cx="9144000" cy="2622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9001"/>
            <a:ext cx="9144000" cy="40192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3940A-C3FE-054C-B35B-64D0E783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90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7638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A511E-737C-4147-8261-086DDED0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1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900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6BD9D-1154-D543-B8F9-DB48DF1A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0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3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" y="4753011"/>
            <a:ext cx="9144000" cy="1703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711BE-2A76-F642-B4B5-26B1E328D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08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70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1D0D4-CEDD-6F4A-A1BC-B498E44F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0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173"/>
            <a:ext cx="9144000" cy="342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466"/>
            <a:ext cx="9144000" cy="1974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0D2D5D-08AB-174E-AA2B-7228103F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48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" y="0"/>
            <a:ext cx="22225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1" y="393700"/>
            <a:ext cx="7277100" cy="123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5600"/>
            <a:ext cx="9144000" cy="138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2163"/>
            <a:ext cx="9144000" cy="10456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B450-3147-354D-A7EE-42D66E17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5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0857" y="1705429"/>
            <a:ext cx="3362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17.7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17.22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Problems 17.1, 17.4, 17.9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yourself’s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 but short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9BC05-ED08-504C-B1EF-3D318FFD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1" y="433878"/>
            <a:ext cx="48768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9144000" cy="43477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F22CD-9B48-CB47-8289-3D041486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6361A-DDC0-1B4C-93E8-84341B7F2058}"/>
              </a:ext>
            </a:extLst>
          </p:cNvPr>
          <p:cNvSpPr txBox="1"/>
          <p:nvPr/>
        </p:nvSpPr>
        <p:spPr>
          <a:xfrm>
            <a:off x="2286000" y="1016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</a:p>
        </p:txBody>
      </p:sp>
    </p:spTree>
    <p:extLst>
      <p:ext uri="{BB962C8B-B14F-4D97-AF65-F5344CB8AC3E}">
        <p14:creationId xmlns:p14="http://schemas.microsoft.com/office/powerpoint/2010/main" val="230086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33" y="632719"/>
            <a:ext cx="7086600" cy="100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905" y="1636019"/>
            <a:ext cx="5143500" cy="87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895600"/>
            <a:ext cx="70993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181" y="4042594"/>
            <a:ext cx="6388100" cy="140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81" y="5690584"/>
            <a:ext cx="6985000" cy="8509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289803"/>
              </p:ext>
            </p:extLst>
          </p:nvPr>
        </p:nvGraphicFramePr>
        <p:xfrm>
          <a:off x="4097698" y="1553066"/>
          <a:ext cx="2679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8" imgW="2679700" imgH="1181100" progId="Equation.3">
                  <p:embed/>
                </p:oleObj>
              </mc:Choice>
              <mc:Fallback>
                <p:oleObj name="Equation" r:id="rId8" imgW="26797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7698" y="1553066"/>
                        <a:ext cx="26797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77BFF2-CDA0-ED40-83CB-77D966C3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8" y="357237"/>
            <a:ext cx="4470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036952"/>
            <a:ext cx="6959600" cy="134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8" y="2583770"/>
            <a:ext cx="5278363" cy="40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304" y="2988999"/>
            <a:ext cx="5080000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4068499"/>
            <a:ext cx="6337300" cy="109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600" y="5316576"/>
            <a:ext cx="6489700" cy="8763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FADAEB-2D20-E348-A4F9-47C53021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05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63279</TotalTime>
  <Words>337</Words>
  <Application>Microsoft Macintosh PowerPoint</Application>
  <PresentationFormat>On-screen Show (4:3)</PresentationFormat>
  <Paragraphs>124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Microsoft Office User</cp:lastModifiedBy>
  <cp:revision>86</cp:revision>
  <dcterms:created xsi:type="dcterms:W3CDTF">2016-04-14T18:58:34Z</dcterms:created>
  <dcterms:modified xsi:type="dcterms:W3CDTF">2021-04-13T17:43:51Z</dcterms:modified>
</cp:coreProperties>
</file>